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49" r:id="rId2"/>
    <p:sldId id="346" r:id="rId3"/>
    <p:sldId id="354" r:id="rId4"/>
    <p:sldId id="356" r:id="rId5"/>
    <p:sldId id="352" r:id="rId6"/>
    <p:sldId id="353" r:id="rId7"/>
    <p:sldId id="357" r:id="rId8"/>
    <p:sldId id="355" r:id="rId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7055" autoAdjust="0"/>
    <p:restoredTop sz="94660"/>
  </p:normalViewPr>
  <p:slideViewPr>
    <p:cSldViewPr>
      <p:cViewPr varScale="1">
        <p:scale>
          <a:sx n="108" d="100"/>
          <a:sy n="108" d="100"/>
        </p:scale>
        <p:origin x="132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/>
            </a:pPr>
            <a:r>
              <a:rPr lang="ru-RU" sz="1800" b="1" dirty="0">
                <a:effectLst/>
                <a:latin typeface="Constantia" panose="02030602050306030303" pitchFamily="18" charset="0"/>
                <a:cs typeface="Times New Roman" panose="02020603050405020304" pitchFamily="18" charset="0"/>
              </a:rPr>
              <a:t>СТРУКТУРА </a:t>
            </a:r>
          </a:p>
          <a:p>
            <a:pPr algn="ctr">
              <a:defRPr/>
            </a:pPr>
            <a:r>
              <a:rPr lang="ru-RU" sz="1800" b="1" dirty="0">
                <a:effectLst/>
                <a:latin typeface="Constantia" panose="02030602050306030303" pitchFamily="18" charset="0"/>
                <a:cs typeface="Times New Roman" panose="02020603050405020304" pitchFamily="18" charset="0"/>
              </a:rPr>
              <a:t>Ведомственного плана мероприятий </a:t>
            </a:r>
            <a:endParaRPr lang="ru-RU" sz="1800" dirty="0">
              <a:effectLst/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1800" b="1" dirty="0">
                <a:effectLst/>
                <a:latin typeface="Constantia" panose="02030602050306030303" pitchFamily="18" charset="0"/>
                <a:cs typeface="Times New Roman" panose="02020603050405020304" pitchFamily="18" charset="0"/>
              </a:rPr>
              <a:t>Ространснадзора</a:t>
            </a:r>
          </a:p>
          <a:p>
            <a:pPr algn="ctr">
              <a:defRPr/>
            </a:pPr>
            <a:r>
              <a:rPr lang="ru-RU" sz="1800" b="1" dirty="0">
                <a:effectLst/>
                <a:latin typeface="Constantia" panose="02030602050306030303" pitchFamily="18" charset="0"/>
                <a:cs typeface="Times New Roman" panose="02020603050405020304" pitchFamily="18" charset="0"/>
              </a:rPr>
              <a:t>в области открытых данных в 2018 г.</a:t>
            </a:r>
            <a:endParaRPr lang="ru-RU" sz="1800" dirty="0">
              <a:effectLst/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8899651892042618E-2"/>
          <c:y val="0.39533301065041243"/>
          <c:w val="0.57621512054355795"/>
          <c:h val="0.500428211492389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Госзаказ - 2017</c:v>
                </c:pt>
              </c:strCache>
            </c:strRef>
          </c:tx>
          <c:explosion val="15"/>
          <c:dLbls>
            <c:numFmt formatCode="\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20% Развитие методического обеспечения в области открытых данных</c:v>
                </c:pt>
                <c:pt idx="1">
                  <c:v>10% Развитие нормативного правового обеспечения</c:v>
                </c:pt>
                <c:pt idx="2">
                  <c:v>50% Обеспечение доступа к открытым данным </c:v>
                </c:pt>
                <c:pt idx="3">
                  <c:v>20% Формирование экосистемы открытых данных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20</c:v>
                </c:pt>
                <c:pt idx="1">
                  <c:v>10</c:v>
                </c:pt>
                <c:pt idx="2">
                  <c:v>50</c:v>
                </c:pt>
                <c:pt idx="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29-44F5-8841-2E98F19950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>
            <a:defRPr sz="1200" baseline="0">
              <a:latin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021F1-F463-4071-B423-F63EF74127A0}" type="datetimeFigureOut">
              <a:rPr lang="ru-RU" smtClean="0"/>
              <a:pPr/>
              <a:t>29.03.2018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82063-7F46-4313-9379-CA94DEC5F4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918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F10158-D194-44BE-85D9-77CAA89F70BA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F10158-D194-44BE-85D9-77CAA89F70BA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F10158-D194-44BE-85D9-77CAA89F70BA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F10158-D194-44BE-85D9-77CAA89F70BA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0657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F10158-D194-44BE-85D9-77CAA89F70BA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3622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F10158-D194-44BE-85D9-77CAA89F70BA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362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600200"/>
            <a:ext cx="4194175" cy="2173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194175" cy="2173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301625" y="3925888"/>
            <a:ext cx="8540750" cy="21732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154"/>
          <p:cNvSpPr>
            <a:spLocks noGrp="1" noChangeArrowheads="1"/>
          </p:cNvSpPr>
          <p:nvPr>
            <p:ph type="dt" sz="half" idx="10"/>
          </p:nvPr>
        </p:nvSpPr>
        <p:spPr>
          <a:xfrm>
            <a:off x="301625" y="6245225"/>
            <a:ext cx="2289175" cy="476250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289175" cy="476250"/>
          </a:xfr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7D5B7E89-E938-45E8-B018-32D6B426B2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24758"/>
            <a:ext cx="9144000" cy="6882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3" descr="Герб ФС"/>
          <p:cNvPicPr>
            <a:picLocks noChangeAspect="1" noChangeArrowheads="1"/>
          </p:cNvPicPr>
          <p:nvPr/>
        </p:nvPicPr>
        <p:blipFill>
          <a:blip r:embed="rId3" cstate="print">
            <a:lum bright="-8000" contrast="34000"/>
          </a:blip>
          <a:srcRect/>
          <a:stretch>
            <a:fillRect/>
          </a:stretch>
        </p:blipFill>
        <p:spPr bwMode="auto">
          <a:xfrm>
            <a:off x="7596336" y="404664"/>
            <a:ext cx="976264" cy="9933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5312647" y="548679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>
                <a:solidFill>
                  <a:schemeClr val="bg1"/>
                </a:solidFill>
                <a:latin typeface="Constantia" panose="02030602050306030303" pitchFamily="18" charset="0"/>
              </a:rPr>
              <a:t>Федеральная служба </a:t>
            </a:r>
          </a:p>
          <a:p>
            <a:r>
              <a:rPr lang="ru-RU" sz="1600">
                <a:solidFill>
                  <a:schemeClr val="bg1"/>
                </a:solidFill>
                <a:latin typeface="Constantia" panose="02030602050306030303" pitchFamily="18" charset="0"/>
              </a:rPr>
              <a:t>по надзору в сфере транспорта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91680" y="1700808"/>
            <a:ext cx="676844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Материалы</a:t>
            </a:r>
          </a:p>
          <a:p>
            <a:pPr algn="ctr"/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Федеральной службы по надзору в сфере транспорта</a:t>
            </a:r>
          </a:p>
          <a:p>
            <a:pPr algn="ctr"/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к заседанию Совета по открытым данным Правительственной комиссии по координации деятельности открытого правительства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068862" y="6392267"/>
            <a:ext cx="15434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Москва, 2018 г.</a:t>
            </a:r>
          </a:p>
        </p:txBody>
      </p:sp>
    </p:spTree>
    <p:extLst>
      <p:ext uri="{BB962C8B-B14F-4D97-AF65-F5344CB8AC3E}">
        <p14:creationId xmlns:p14="http://schemas.microsoft.com/office/powerpoint/2010/main" val="1408774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TerentevVA\Desktop\Терентьев Виталий\МИНТРАНС_РАБОТА\КОЛЛЕГИЯ МИНТРАНСА\ЗАСЕДАНИЕ Коллегии апрель 2014_подготовка\пустышка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Picture 3" descr="Герб ФС"/>
          <p:cNvPicPr>
            <a:picLocks noChangeAspect="1" noChangeArrowheads="1"/>
          </p:cNvPicPr>
          <p:nvPr/>
        </p:nvPicPr>
        <p:blipFill>
          <a:blip r:embed="rId4" cstate="print">
            <a:lum bright="-8000" contrast="34000"/>
          </a:blip>
          <a:srcRect/>
          <a:stretch>
            <a:fillRect/>
          </a:stretch>
        </p:blipFill>
        <p:spPr bwMode="auto">
          <a:xfrm>
            <a:off x="8225410" y="232127"/>
            <a:ext cx="648072" cy="6594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2974927" y="332656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>
                <a:solidFill>
                  <a:schemeClr val="bg1"/>
                </a:solidFill>
                <a:latin typeface="Constantia" panose="02030602050306030303" pitchFamily="18" charset="0"/>
              </a:rPr>
              <a:t>Федеральная служба по надзору в сфере транспорта</a:t>
            </a:r>
          </a:p>
        </p:txBody>
      </p:sp>
      <p:sp>
        <p:nvSpPr>
          <p:cNvPr id="1126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660232" y="6371768"/>
            <a:ext cx="2289175" cy="476250"/>
          </a:xfrm>
        </p:spPr>
        <p:txBody>
          <a:bodyPr/>
          <a:lstStyle/>
          <a:p>
            <a:fld id="{1B7F3E7A-9639-4EC5-A868-9D141388A48B}" type="slidenum">
              <a:rPr lang="ru-RU" smtClean="0"/>
              <a:pPr/>
              <a:t>2</a:t>
            </a:fld>
            <a:endParaRPr lang="ru-RU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714826469"/>
              </p:ext>
            </p:extLst>
          </p:nvPr>
        </p:nvGraphicFramePr>
        <p:xfrm>
          <a:off x="1115615" y="1196752"/>
          <a:ext cx="6899871" cy="4264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550086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TerentevVA\Desktop\Терентьев Виталий\МИНТРАНС_РАБОТА\КОЛЛЕГИЯ МИНТРАНСА\ЗАСЕДАНИЕ Коллегии апрель 2014_подготовка\пустышка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Picture 3" descr="Герб ФС"/>
          <p:cNvPicPr>
            <a:picLocks noChangeAspect="1" noChangeArrowheads="1"/>
          </p:cNvPicPr>
          <p:nvPr/>
        </p:nvPicPr>
        <p:blipFill>
          <a:blip r:embed="rId4" cstate="print">
            <a:lum bright="-8000" contrast="34000"/>
          </a:blip>
          <a:srcRect/>
          <a:stretch>
            <a:fillRect/>
          </a:stretch>
        </p:blipFill>
        <p:spPr bwMode="auto">
          <a:xfrm>
            <a:off x="8225410" y="232127"/>
            <a:ext cx="648072" cy="6594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2974927" y="332656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>
                <a:solidFill>
                  <a:schemeClr val="bg1"/>
                </a:solidFill>
                <a:latin typeface="Constantia" panose="02030602050306030303" pitchFamily="18" charset="0"/>
              </a:rPr>
              <a:t>Федеральная служба по надзору в сфере транспорта</a:t>
            </a:r>
          </a:p>
        </p:txBody>
      </p:sp>
      <p:sp>
        <p:nvSpPr>
          <p:cNvPr id="14" name="Скругленный прямоугольник 11"/>
          <p:cNvSpPr/>
          <p:nvPr/>
        </p:nvSpPr>
        <p:spPr>
          <a:xfrm>
            <a:off x="1546620" y="1796045"/>
            <a:ext cx="6537541" cy="1008112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  <a:alpha val="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6" tIns="38963" rIns="77926" bIns="38963"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onstantia" panose="02030602050306030303" pitchFamily="18" charset="0"/>
              </a:rPr>
              <a:t>Указ Президента РФ от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07.05.2012 № 601 </a:t>
            </a:r>
            <a:r>
              <a:rPr lang="ru-RU" dirty="0">
                <a:solidFill>
                  <a:schemeClr val="tx1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«Об основных направлениях совершенствования системы государственного управления»</a:t>
            </a:r>
          </a:p>
        </p:txBody>
      </p:sp>
      <p:sp>
        <p:nvSpPr>
          <p:cNvPr id="1126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660232" y="6371768"/>
            <a:ext cx="2289175" cy="476250"/>
          </a:xfrm>
        </p:spPr>
        <p:txBody>
          <a:bodyPr/>
          <a:lstStyle/>
          <a:p>
            <a:fld id="{1B7F3E7A-9639-4EC5-A868-9D141388A48B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124744"/>
            <a:ext cx="78238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НОРМАТИВНО-ПРАВОВАЯ БАЗА В ОБЛАСТИ ОТКРЫТЫХ ДАННЫХ </a:t>
            </a:r>
          </a:p>
        </p:txBody>
      </p:sp>
      <p:sp>
        <p:nvSpPr>
          <p:cNvPr id="10" name="Скругленный прямоугольник 11"/>
          <p:cNvSpPr/>
          <p:nvPr/>
        </p:nvSpPr>
        <p:spPr>
          <a:xfrm>
            <a:off x="1546619" y="2924944"/>
            <a:ext cx="6537541" cy="1008112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  <a:alpha val="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6" tIns="38963" rIns="77926" bIns="38963"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onstantia" panose="02030602050306030303" pitchFamily="18" charset="0"/>
              </a:rPr>
              <a:t>Протоколы заседаний правительственной комиссии по координации деятельности открытого правительства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Constantia" panose="02030602050306030303" pitchFamily="18" charset="0"/>
              </a:rPr>
              <a:t>(от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02.04.2014 № 3; от 28.10.2016 № 7)</a:t>
            </a:r>
          </a:p>
        </p:txBody>
      </p:sp>
      <p:sp>
        <p:nvSpPr>
          <p:cNvPr id="13" name="Скругленный прямоугольник 11"/>
          <p:cNvSpPr/>
          <p:nvPr/>
        </p:nvSpPr>
        <p:spPr>
          <a:xfrm>
            <a:off x="1558254" y="4077072"/>
            <a:ext cx="6537541" cy="966110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  <a:alpha val="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6" tIns="38963" rIns="77926" bIns="38963"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onstantia" panose="02030602050306030303" pitchFamily="18" charset="0"/>
              </a:rPr>
              <a:t>Концепция открытости федеральных органов исполнительной власти, утвержденная распоряжением Правительства РФ от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30.01.2014 № 93-р</a:t>
            </a:r>
          </a:p>
        </p:txBody>
      </p:sp>
      <p:sp>
        <p:nvSpPr>
          <p:cNvPr id="15" name="Скругленный прямоугольник 11"/>
          <p:cNvSpPr/>
          <p:nvPr/>
        </p:nvSpPr>
        <p:spPr>
          <a:xfrm>
            <a:off x="1558254" y="5157192"/>
            <a:ext cx="6537541" cy="1368152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  <a:alpha val="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6" tIns="38963" rIns="77926" bIns="38963"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onstantia" panose="02030602050306030303" pitchFamily="18" charset="0"/>
              </a:rPr>
              <a:t>Ведомственный план мероприятий в области открытых данных на 2017 год и график раскрытия приоритетных социально-значимых наборов данных на период 2017-2018 гг., утвержденные приказом Ространснадзора от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20.02.2017 № ВБ_132фс</a:t>
            </a:r>
          </a:p>
        </p:txBody>
      </p:sp>
    </p:spTree>
    <p:extLst>
      <p:ext uri="{BB962C8B-B14F-4D97-AF65-F5344CB8AC3E}">
        <p14:creationId xmlns:p14="http://schemas.microsoft.com/office/powerpoint/2010/main" val="2694045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TerentevVA\Desktop\Терентьев Виталий\МИНТРАНС_РАБОТА\КОЛЛЕГИЯ МИНТРАНСА\ЗАСЕДАНИЕ Коллегии апрель 2014_подготовка\пустышка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Picture 3" descr="Герб ФС"/>
          <p:cNvPicPr>
            <a:picLocks noChangeAspect="1" noChangeArrowheads="1"/>
          </p:cNvPicPr>
          <p:nvPr/>
        </p:nvPicPr>
        <p:blipFill>
          <a:blip r:embed="rId4" cstate="print">
            <a:lum bright="-8000" contrast="34000"/>
          </a:blip>
          <a:srcRect/>
          <a:stretch>
            <a:fillRect/>
          </a:stretch>
        </p:blipFill>
        <p:spPr bwMode="auto">
          <a:xfrm>
            <a:off x="8225410" y="232127"/>
            <a:ext cx="648072" cy="6594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2974927" y="332656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>
                <a:solidFill>
                  <a:schemeClr val="bg1"/>
                </a:solidFill>
                <a:latin typeface="Constantia" panose="02030602050306030303" pitchFamily="18" charset="0"/>
              </a:rPr>
              <a:t>Федеральная служба по надзору в сфере транспорта</a:t>
            </a:r>
          </a:p>
        </p:txBody>
      </p:sp>
      <p:sp>
        <p:nvSpPr>
          <p:cNvPr id="14" name="Скругленный прямоугольник 11"/>
          <p:cNvSpPr/>
          <p:nvPr/>
        </p:nvSpPr>
        <p:spPr>
          <a:xfrm>
            <a:off x="875230" y="1988840"/>
            <a:ext cx="7982844" cy="1008112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  <a:alpha val="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6" tIns="38963" rIns="77926" bIns="38963"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onstantia" panose="02030602050306030303" pitchFamily="18" charset="0"/>
              </a:rPr>
              <a:t>Подготовка материалов в ежегодный доклад о результатах раскрытия общедоступной информации в форме открытых данных за предыдущий период</a:t>
            </a:r>
            <a:endParaRPr lang="ru-RU" dirty="0">
              <a:solidFill>
                <a:schemeClr val="tx1"/>
              </a:solidFill>
              <a:latin typeface="Constantia" panose="02030602050306030303" pitchFamily="18" charset="0"/>
              <a:cs typeface="Aharoni" panose="02010803020104030203" pitchFamily="2" charset="-79"/>
            </a:endParaRPr>
          </a:p>
        </p:txBody>
      </p:sp>
      <p:sp>
        <p:nvSpPr>
          <p:cNvPr id="16" name="Скругленный прямоугольник 11"/>
          <p:cNvSpPr/>
          <p:nvPr/>
        </p:nvSpPr>
        <p:spPr>
          <a:xfrm>
            <a:off x="875230" y="3248699"/>
            <a:ext cx="7998252" cy="1512168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  <a:alpha val="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6" tIns="38963" rIns="77926" bIns="38963"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onstantia" panose="02030602050306030303" pitchFamily="18" charset="0"/>
              </a:rPr>
              <a:t>Внутренний аудит информационных ресурсов на предмет выявления общедоступной информации, для возможного размещения в форме открытых данных, а также выявления востребованности такой информации и поддержания её в актуальном состоянии</a:t>
            </a:r>
            <a:endParaRPr lang="ru-RU" dirty="0">
              <a:solidFill>
                <a:schemeClr val="tx1"/>
              </a:solidFill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126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660232" y="6371768"/>
            <a:ext cx="2289175" cy="476250"/>
          </a:xfrm>
        </p:spPr>
        <p:txBody>
          <a:bodyPr/>
          <a:lstStyle/>
          <a:p>
            <a:fld id="{1B7F3E7A-9639-4EC5-A868-9D141388A48B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124744"/>
            <a:ext cx="78238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РАЗВИТИЯ МЕТОДИЧЕСКОГО ОБЕСПЕЧЕНИЯ В ОБЛАСТИ ОТКРЫТЫХ ДАННЫХ:</a:t>
            </a:r>
          </a:p>
        </p:txBody>
      </p:sp>
      <p:sp>
        <p:nvSpPr>
          <p:cNvPr id="10" name="Скругленный прямоугольник 11"/>
          <p:cNvSpPr/>
          <p:nvPr/>
        </p:nvSpPr>
        <p:spPr>
          <a:xfrm>
            <a:off x="875230" y="4941168"/>
            <a:ext cx="7982844" cy="936104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  <a:alpha val="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6" tIns="38963" rIns="77926" bIns="38963"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onstantia" panose="02030602050306030303" pitchFamily="18" charset="0"/>
              </a:rPr>
              <a:t>Планирование размещения информации Ространснадзора в формате открытых данных</a:t>
            </a:r>
            <a:endParaRPr lang="ru-RU" dirty="0">
              <a:solidFill>
                <a:schemeClr val="tx1"/>
              </a:solidFill>
              <a:latin typeface="Constantia" panose="02030602050306030303" pitchFamily="18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12203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TerentevVA\Desktop\Терентьев Виталий\МИНТРАНС_РАБОТА\КОЛЛЕГИЯ МИНТРАНСА\ЗАСЕДАНИЕ Коллегии апрель 2014_подготовка\пустышка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Picture 3" descr="Герб ФС"/>
          <p:cNvPicPr>
            <a:picLocks noChangeAspect="1" noChangeArrowheads="1"/>
          </p:cNvPicPr>
          <p:nvPr/>
        </p:nvPicPr>
        <p:blipFill>
          <a:blip r:embed="rId4" cstate="print">
            <a:lum bright="-8000" contrast="34000"/>
          </a:blip>
          <a:srcRect/>
          <a:stretch>
            <a:fillRect/>
          </a:stretch>
        </p:blipFill>
        <p:spPr bwMode="auto">
          <a:xfrm>
            <a:off x="8225410" y="232127"/>
            <a:ext cx="648072" cy="6594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2974927" y="332656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>
                <a:solidFill>
                  <a:schemeClr val="bg1"/>
                </a:solidFill>
                <a:latin typeface="Constantia" panose="02030602050306030303" pitchFamily="18" charset="0"/>
              </a:rPr>
              <a:t>Федеральная служба по надзору в сфере транспорта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740062" y="1290361"/>
            <a:ext cx="8031832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ru-RU" b="1" dirty="0">
                <a:latin typeface="Constantia" panose="02030602050306030303" pitchFamily="18" charset="0"/>
              </a:rPr>
              <a:t>ЗАДАЧИ РОСТРАНСНАДЗОРА ПО ОБЕСПЕЧЕНИЮ ДОСТУПА</a:t>
            </a:r>
          </a:p>
          <a:p>
            <a:pPr algn="ctr">
              <a:defRPr/>
            </a:pPr>
            <a:r>
              <a:rPr lang="ru-RU" b="1" dirty="0">
                <a:latin typeface="Constantia" panose="02030602050306030303" pitchFamily="18" charset="0"/>
              </a:rPr>
              <a:t>К ОТКРЫТЫМ ДАННЫМ</a:t>
            </a:r>
            <a:endParaRPr lang="ru-RU" altLang="ru-RU" b="1" dirty="0">
              <a:latin typeface="Constantia" panose="02030602050306030303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1"/>
          <p:cNvSpPr/>
          <p:nvPr/>
        </p:nvSpPr>
        <p:spPr>
          <a:xfrm>
            <a:off x="1043608" y="2060848"/>
            <a:ext cx="7504274" cy="891699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  <a:alpha val="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6" tIns="38963" rIns="77926" bIns="38963"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onstantia" panose="02030602050306030303" pitchFamily="18" charset="0"/>
              </a:rPr>
              <a:t>Приведение раздела открытых данных в соответствие с методическими рекомендациями</a:t>
            </a:r>
            <a:endParaRPr lang="ru-RU" b="1" dirty="0">
              <a:solidFill>
                <a:schemeClr val="tx1"/>
              </a:solidFill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126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660232" y="6425227"/>
            <a:ext cx="2289175" cy="476250"/>
          </a:xfrm>
        </p:spPr>
        <p:txBody>
          <a:bodyPr/>
          <a:lstStyle/>
          <a:p>
            <a:fld id="{1B7F3E7A-9639-4EC5-A868-9D141388A48B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14" name="Скругленный прямоугольник 11"/>
          <p:cNvSpPr/>
          <p:nvPr/>
        </p:nvSpPr>
        <p:spPr>
          <a:xfrm>
            <a:off x="1042044" y="3140968"/>
            <a:ext cx="7505838" cy="1368152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  <a:alpha val="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6" tIns="38963" rIns="77926" bIns="38963"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onstantia" panose="02030602050306030303" pitchFamily="18" charset="0"/>
                <a:cs typeface="Aharoni" panose="02010803020104030203" pitchFamily="2" charset="-79"/>
              </a:rPr>
              <a:t>Определение и размещение на официальном сайте </a:t>
            </a:r>
            <a:r>
              <a:rPr lang="ru-RU" dirty="0" err="1">
                <a:solidFill>
                  <a:schemeClr val="tx1"/>
                </a:solidFill>
                <a:latin typeface="Constantia" panose="02030602050306030303" pitchFamily="18" charset="0"/>
                <a:cs typeface="Aharoni" panose="02010803020104030203" pitchFamily="2" charset="-79"/>
              </a:rPr>
              <a:t>Ространснадзора</a:t>
            </a:r>
            <a:r>
              <a:rPr lang="ru-RU" dirty="0">
                <a:solidFill>
                  <a:schemeClr val="tx1"/>
                </a:solidFill>
                <a:latin typeface="Constantia" panose="02030602050306030303" pitchFamily="18" charset="0"/>
                <a:cs typeface="Aharoni" panose="02010803020104030203" pitchFamily="2" charset="-79"/>
              </a:rPr>
              <a:t> перечня наборов данных, представляющего потенциальный интерес для потребителей и не являющийся </a:t>
            </a:r>
            <a:r>
              <a:rPr lang="ru-RU" dirty="0" err="1">
                <a:solidFill>
                  <a:schemeClr val="tx1"/>
                </a:solidFill>
                <a:latin typeface="Constantia" panose="02030602050306030303" pitchFamily="18" charset="0"/>
                <a:cs typeface="Aharoni" panose="02010803020104030203" pitchFamily="2" charset="-79"/>
              </a:rPr>
              <a:t>конфеденциальной</a:t>
            </a:r>
            <a:r>
              <a:rPr lang="ru-RU" dirty="0">
                <a:solidFill>
                  <a:schemeClr val="tx1"/>
                </a:solidFill>
                <a:latin typeface="Constantia" panose="02030602050306030303" pitchFamily="18" charset="0"/>
                <a:cs typeface="Aharoni" panose="02010803020104030203" pitchFamily="2" charset="-79"/>
              </a:rPr>
              <a:t> информацией или информацией ограниченного доступа</a:t>
            </a:r>
          </a:p>
        </p:txBody>
      </p:sp>
      <p:sp>
        <p:nvSpPr>
          <p:cNvPr id="10" name="Скругленный прямоугольник 11"/>
          <p:cNvSpPr/>
          <p:nvPr/>
        </p:nvSpPr>
        <p:spPr>
          <a:xfrm>
            <a:off x="1060984" y="4725144"/>
            <a:ext cx="7486898" cy="1368152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  <a:alpha val="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6" tIns="38963" rIns="77926" bIns="38963"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onstantia" panose="02030602050306030303" pitchFamily="18" charset="0"/>
              </a:rPr>
              <a:t>Размещение и поддержание в актуальном состоянии общедоступной информации, находящейся в распоряжении Ространснадзора и публичной отчетности в сети «Интернет» </a:t>
            </a:r>
            <a:endParaRPr lang="ru-RU" dirty="0">
              <a:solidFill>
                <a:schemeClr val="tx1"/>
              </a:solidFill>
              <a:latin typeface="Constantia" panose="02030602050306030303" pitchFamily="18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48464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TerentevVA\Desktop\Терентьев Виталий\МИНТРАНС_РАБОТА\КОЛЛЕГИЯ МИНТРАНСА\ЗАСЕДАНИЕ Коллегии апрель 2014_подготовка\пустышка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26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F3E7A-9639-4EC5-A868-9D141388A48B}" type="slidenum">
              <a:rPr lang="ru-RU" smtClean="0"/>
              <a:pPr/>
              <a:t>6</a:t>
            </a:fld>
            <a:endParaRPr lang="ru-RU"/>
          </a:p>
        </p:txBody>
      </p:sp>
      <p:pic>
        <p:nvPicPr>
          <p:cNvPr id="5" name="Picture 3" descr="Герб ФС"/>
          <p:cNvPicPr>
            <a:picLocks noChangeAspect="1" noChangeArrowheads="1"/>
          </p:cNvPicPr>
          <p:nvPr/>
        </p:nvPicPr>
        <p:blipFill>
          <a:blip r:embed="rId4" cstate="print">
            <a:lum bright="-8000" contrast="34000"/>
          </a:blip>
          <a:srcRect/>
          <a:stretch>
            <a:fillRect/>
          </a:stretch>
        </p:blipFill>
        <p:spPr bwMode="auto">
          <a:xfrm>
            <a:off x="8225410" y="232127"/>
            <a:ext cx="648072" cy="6594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2974927" y="332656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>
                <a:solidFill>
                  <a:schemeClr val="bg1"/>
                </a:solidFill>
                <a:latin typeface="Constantia" panose="02030602050306030303" pitchFamily="18" charset="0"/>
              </a:rPr>
              <a:t>Федеральная служба по надзору в сфере транспорта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755576" y="1052736"/>
            <a:ext cx="7998252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ru-RU" b="1" dirty="0">
                <a:latin typeface="Constantia" panose="02030602050306030303" pitchFamily="18" charset="0"/>
              </a:rPr>
              <a:t>ФОРМИРОВАНИЕ В РОСТРАНСНАДЗОРЕ</a:t>
            </a:r>
          </a:p>
          <a:p>
            <a:pPr algn="ctr">
              <a:defRPr/>
            </a:pPr>
            <a:r>
              <a:rPr lang="ru-RU" b="1" dirty="0">
                <a:latin typeface="Constantia" panose="02030602050306030303" pitchFamily="18" charset="0"/>
              </a:rPr>
              <a:t>ЭКОСИСТЕМЫ ОТКРЫТЫХ ДАННЫХ</a:t>
            </a:r>
            <a:endParaRPr lang="ru-RU" altLang="ru-RU" b="1" dirty="0">
              <a:latin typeface="Constantia" panose="02030602050306030303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1"/>
          <p:cNvSpPr/>
          <p:nvPr/>
        </p:nvSpPr>
        <p:spPr>
          <a:xfrm>
            <a:off x="875230" y="1916832"/>
            <a:ext cx="7674216" cy="1127044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  <a:alpha val="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6" tIns="38963" rIns="77926" bIns="38963"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onstantia" panose="02030602050306030303" pitchFamily="18" charset="0"/>
              </a:rPr>
              <a:t>Совершенствование работы Ространснадзора с референтными группами</a:t>
            </a:r>
            <a:endParaRPr lang="ru-RU" b="1" dirty="0">
              <a:solidFill>
                <a:schemeClr val="tx1"/>
              </a:solidFill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1"/>
          <p:cNvSpPr/>
          <p:nvPr/>
        </p:nvSpPr>
        <p:spPr>
          <a:xfrm>
            <a:off x="875230" y="3284984"/>
            <a:ext cx="7674216" cy="1152128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  <a:alpha val="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6" tIns="38963" rIns="77926" bIns="38963"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onstantia" panose="02030602050306030303" pitchFamily="18" charset="0"/>
              </a:rPr>
              <a:t>Совершенствование работы </a:t>
            </a:r>
            <a:br>
              <a:rPr lang="ru-RU" dirty="0">
                <a:solidFill>
                  <a:schemeClr val="tx1"/>
                </a:solidFill>
                <a:latin typeface="Constantia" panose="02030602050306030303" pitchFamily="18" charset="0"/>
              </a:rPr>
            </a:br>
            <a:r>
              <a:rPr lang="ru-RU" dirty="0">
                <a:solidFill>
                  <a:schemeClr val="tx1"/>
                </a:solidFill>
                <a:latin typeface="Constantia" panose="02030602050306030303" pitchFamily="18" charset="0"/>
              </a:rPr>
              <a:t>Пресс-службы Ространснадзора</a:t>
            </a:r>
            <a:endParaRPr lang="ru-RU" b="1" dirty="0">
              <a:solidFill>
                <a:schemeClr val="tx1"/>
              </a:solidFill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11"/>
          <p:cNvSpPr/>
          <p:nvPr/>
        </p:nvSpPr>
        <p:spPr>
          <a:xfrm>
            <a:off x="875230" y="4653136"/>
            <a:ext cx="7674216" cy="1296144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  <a:alpha val="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6" tIns="38963" rIns="77926" bIns="38963"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onstantia" panose="02030602050306030303" pitchFamily="18" charset="0"/>
              </a:rPr>
              <a:t>Совершенствование работы Ространснадзора с открытыми данными посредством независимой антикоррупционной экспертизы и общественного мониторинга правоприменения</a:t>
            </a:r>
            <a:endParaRPr lang="ru-RU" b="1" dirty="0">
              <a:solidFill>
                <a:schemeClr val="tx1"/>
              </a:solidFill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201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TerentevVA\Desktop\Терентьев Виталий\МИНТРАНС_РАБОТА\КОЛЛЕГИЯ МИНТРАНСА\ЗАСЕДАНИЕ Коллегии апрель 2014_подготовка\пустышка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26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F3E7A-9639-4EC5-A868-9D141388A48B}" type="slidenum">
              <a:rPr lang="ru-RU" smtClean="0"/>
              <a:pPr/>
              <a:t>7</a:t>
            </a:fld>
            <a:endParaRPr lang="ru-RU"/>
          </a:p>
        </p:txBody>
      </p:sp>
      <p:pic>
        <p:nvPicPr>
          <p:cNvPr id="5" name="Picture 3" descr="Герб ФС"/>
          <p:cNvPicPr>
            <a:picLocks noChangeAspect="1" noChangeArrowheads="1"/>
          </p:cNvPicPr>
          <p:nvPr/>
        </p:nvPicPr>
        <p:blipFill>
          <a:blip r:embed="rId4" cstate="print">
            <a:lum bright="-8000" contrast="34000"/>
          </a:blip>
          <a:srcRect/>
          <a:stretch>
            <a:fillRect/>
          </a:stretch>
        </p:blipFill>
        <p:spPr bwMode="auto">
          <a:xfrm>
            <a:off x="8225410" y="232127"/>
            <a:ext cx="648072" cy="6594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2974927" y="332656"/>
            <a:ext cx="5040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>
                <a:solidFill>
                  <a:schemeClr val="bg1"/>
                </a:solidFill>
                <a:latin typeface="Constantia" panose="02030602050306030303" pitchFamily="18" charset="0"/>
              </a:rPr>
              <a:t>Федеральная служба по надзору в сфере транспорта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755576" y="1052736"/>
            <a:ext cx="7998252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ru-RU" b="1" dirty="0">
                <a:latin typeface="Constantia" panose="02030602050306030303" pitchFamily="18" charset="0"/>
              </a:rPr>
              <a:t>РЕФЕРЕНТНЫЕ ГРУППЫ РОСТРАНСНАДЗОРА</a:t>
            </a:r>
            <a:endParaRPr lang="ru-RU" altLang="ru-RU" b="1" dirty="0">
              <a:latin typeface="Constantia" panose="02030602050306030303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1"/>
          <p:cNvSpPr/>
          <p:nvPr/>
        </p:nvSpPr>
        <p:spPr>
          <a:xfrm>
            <a:off x="1259632" y="1628800"/>
            <a:ext cx="2448272" cy="982018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  <a:alpha val="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6" tIns="38963" rIns="77926" bIns="38963"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onstantia" panose="02030602050306030303" pitchFamily="18" charset="0"/>
              </a:rPr>
              <a:t>Страховые организации, входящие в НССО</a:t>
            </a:r>
            <a:endParaRPr lang="ru-RU" b="1" dirty="0">
              <a:solidFill>
                <a:schemeClr val="tx1"/>
              </a:solidFill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1"/>
          <p:cNvSpPr/>
          <p:nvPr/>
        </p:nvSpPr>
        <p:spPr>
          <a:xfrm>
            <a:off x="5156922" y="1628800"/>
            <a:ext cx="2448272" cy="982018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  <a:alpha val="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6" tIns="38963" rIns="77926" bIns="38963"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onstantia" panose="02030602050306030303" pitchFamily="18" charset="0"/>
              </a:rPr>
              <a:t>ФОИВ</a:t>
            </a:r>
            <a:endParaRPr lang="ru-RU" b="1" dirty="0">
              <a:solidFill>
                <a:schemeClr val="tx1"/>
              </a:solidFill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1"/>
          <p:cNvSpPr/>
          <p:nvPr/>
        </p:nvSpPr>
        <p:spPr>
          <a:xfrm>
            <a:off x="1290040" y="2713613"/>
            <a:ext cx="2448272" cy="1077766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  <a:alpha val="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6" tIns="38963" rIns="77926" bIns="38963"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onstantia" panose="02030602050306030303" pitchFamily="18" charset="0"/>
              </a:rPr>
              <a:t>Органы исполнительной власти субъектов  РФ</a:t>
            </a:r>
            <a:endParaRPr lang="ru-RU" b="1" dirty="0">
              <a:solidFill>
                <a:schemeClr val="tx1"/>
              </a:solidFill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1"/>
          <p:cNvSpPr/>
          <p:nvPr/>
        </p:nvSpPr>
        <p:spPr>
          <a:xfrm>
            <a:off x="1327820" y="3936458"/>
            <a:ext cx="2448272" cy="982018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  <a:alpha val="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6" tIns="38963" rIns="77926" bIns="38963"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onstantia" panose="02030602050306030303" pitchFamily="18" charset="0"/>
              </a:rPr>
              <a:t>Органы местного самоуправления</a:t>
            </a:r>
            <a:endParaRPr lang="ru-RU" b="1" dirty="0">
              <a:solidFill>
                <a:schemeClr val="tx1"/>
              </a:solidFill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1"/>
          <p:cNvSpPr/>
          <p:nvPr/>
        </p:nvSpPr>
        <p:spPr>
          <a:xfrm>
            <a:off x="5220336" y="3936458"/>
            <a:ext cx="2448272" cy="982018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  <a:alpha val="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6" tIns="38963" rIns="77926" bIns="38963"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onstantia" panose="02030602050306030303" pitchFamily="18" charset="0"/>
              </a:rPr>
              <a:t>Субъекты транспортной инфраструктуры</a:t>
            </a:r>
            <a:endParaRPr lang="ru-RU" b="1" dirty="0">
              <a:solidFill>
                <a:schemeClr val="tx1"/>
              </a:solidFill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1"/>
          <p:cNvSpPr/>
          <p:nvPr/>
        </p:nvSpPr>
        <p:spPr>
          <a:xfrm>
            <a:off x="5220336" y="2713613"/>
            <a:ext cx="2448272" cy="1127096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  <a:alpha val="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6" tIns="38963" rIns="77926" bIns="38963"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Потребители транспортных услуг (граждане, организации, ИП)</a:t>
            </a:r>
          </a:p>
        </p:txBody>
      </p:sp>
      <p:sp>
        <p:nvSpPr>
          <p:cNvPr id="19" name="Скругленный прямоугольник 11"/>
          <p:cNvSpPr/>
          <p:nvPr/>
        </p:nvSpPr>
        <p:spPr>
          <a:xfrm>
            <a:off x="1327820" y="5085184"/>
            <a:ext cx="2448271" cy="982018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  <a:alpha val="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6" tIns="38963" rIns="77926" bIns="38963"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onstantia" panose="02030602050306030303" pitchFamily="18" charset="0"/>
              </a:rPr>
              <a:t>Участники закупок</a:t>
            </a:r>
            <a:endParaRPr lang="ru-RU" b="1" dirty="0">
              <a:solidFill>
                <a:schemeClr val="tx1"/>
              </a:solidFill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1"/>
          <p:cNvSpPr/>
          <p:nvPr/>
        </p:nvSpPr>
        <p:spPr>
          <a:xfrm>
            <a:off x="5220336" y="5085184"/>
            <a:ext cx="2448271" cy="982018"/>
          </a:xfrm>
          <a:prstGeom prst="roundRect">
            <a:avLst/>
          </a:prstGeom>
          <a:gradFill>
            <a:gsLst>
              <a:gs pos="0">
                <a:schemeClr val="accent1">
                  <a:lumMod val="0"/>
                  <a:lumOff val="100000"/>
                  <a:alpha val="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26" tIns="38963" rIns="77926" bIns="38963"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СМИ</a:t>
            </a:r>
          </a:p>
        </p:txBody>
      </p:sp>
    </p:spTree>
    <p:extLst>
      <p:ext uri="{BB962C8B-B14F-4D97-AF65-F5344CB8AC3E}">
        <p14:creationId xmlns:p14="http://schemas.microsoft.com/office/powerpoint/2010/main" val="2633973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24758"/>
            <a:ext cx="9144000" cy="6882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3" descr="Герб ФС"/>
          <p:cNvPicPr>
            <a:picLocks noChangeAspect="1" noChangeArrowheads="1"/>
          </p:cNvPicPr>
          <p:nvPr/>
        </p:nvPicPr>
        <p:blipFill>
          <a:blip r:embed="rId3" cstate="print">
            <a:lum bright="-8000" contrast="34000"/>
          </a:blip>
          <a:srcRect/>
          <a:stretch>
            <a:fillRect/>
          </a:stretch>
        </p:blipFill>
        <p:spPr bwMode="auto">
          <a:xfrm>
            <a:off x="7596336" y="404664"/>
            <a:ext cx="976264" cy="9933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5312647" y="548679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>
                <a:solidFill>
                  <a:schemeClr val="bg1"/>
                </a:solidFill>
                <a:latin typeface="Constantia" panose="02030602050306030303" pitchFamily="18" charset="0"/>
              </a:rPr>
              <a:t>Федеральная служба </a:t>
            </a:r>
          </a:p>
          <a:p>
            <a:r>
              <a:rPr lang="ru-RU" sz="1600">
                <a:solidFill>
                  <a:schemeClr val="bg1"/>
                </a:solidFill>
                <a:latin typeface="Constantia" panose="02030602050306030303" pitchFamily="18" charset="0"/>
              </a:rPr>
              <a:t>по надзору в сфере транспорта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91679" y="2420888"/>
            <a:ext cx="676844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БЛАГОДАРЮ ЗА ВНИМАНИЕ!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068862" y="6392267"/>
            <a:ext cx="15434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Москва, 2018 г.</a:t>
            </a:r>
          </a:p>
        </p:txBody>
      </p:sp>
    </p:spTree>
    <p:extLst>
      <p:ext uri="{BB962C8B-B14F-4D97-AF65-F5344CB8AC3E}">
        <p14:creationId xmlns:p14="http://schemas.microsoft.com/office/powerpoint/2010/main" val="38230287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2863</TotalTime>
  <Words>392</Words>
  <Application>Microsoft Office PowerPoint</Application>
  <PresentationFormat>Экран (4:3)</PresentationFormat>
  <Paragraphs>65</Paragraphs>
  <Slides>8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Aharoni</vt:lpstr>
      <vt:lpstr>Arial</vt:lpstr>
      <vt:lpstr>Calibri</vt:lpstr>
      <vt:lpstr>Constantia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Терентьев Виталий Андреевич</dc:creator>
  <cp:lastModifiedBy>Меньшенина Мария Викторовна</cp:lastModifiedBy>
  <cp:revision>281</cp:revision>
  <cp:lastPrinted>2016-11-09T12:26:00Z</cp:lastPrinted>
  <dcterms:created xsi:type="dcterms:W3CDTF">2014-04-09T05:09:23Z</dcterms:created>
  <dcterms:modified xsi:type="dcterms:W3CDTF">2018-03-29T13:29:30Z</dcterms:modified>
</cp:coreProperties>
</file>